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19" r:id="rId4"/>
  </p:sldMasterIdLst>
  <p:notesMasterIdLst>
    <p:notesMasterId r:id="rId17"/>
  </p:notesMasterIdLst>
  <p:handoutMasterIdLst>
    <p:handoutMasterId r:id="rId18"/>
  </p:handoutMasterIdLst>
  <p:sldIdLst>
    <p:sldId id="259" r:id="rId5"/>
    <p:sldId id="320" r:id="rId6"/>
    <p:sldId id="321" r:id="rId7"/>
    <p:sldId id="312" r:id="rId8"/>
    <p:sldId id="314" r:id="rId9"/>
    <p:sldId id="316" r:id="rId10"/>
    <p:sldId id="295" r:id="rId11"/>
    <p:sldId id="317" r:id="rId12"/>
    <p:sldId id="318" r:id="rId13"/>
    <p:sldId id="315" r:id="rId14"/>
    <p:sldId id="310" r:id="rId15"/>
    <p:sldId id="325" r:id="rId16"/>
  </p:sldIdLst>
  <p:sldSz cx="12192000" cy="6858000"/>
  <p:notesSz cx="6858000" cy="987425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priola" panose="020B0604020202020204" charset="0"/>
      <p:regular r:id="rId23"/>
    </p:embeddedFont>
    <p:embeddedFont>
      <p:font typeface="Niramit" panose="020B0604020202020204" charset="-34"/>
      <p:regular r:id="rId24"/>
      <p:italic r:id="rId25"/>
    </p:embeddedFont>
    <p:embeddedFont>
      <p:font typeface="Niramit Medium" panose="020B0604020202020204" charset="-34"/>
      <p:regular r:id="rId26"/>
      <p:italic r:id="rId27"/>
    </p:embeddedFont>
    <p:embeddedFont>
      <p:font typeface="Niramit SemiBold" panose="020B0604020202020204" charset="-34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lco Pieters" initials="FP" lastIdx="1" clrIdx="0">
    <p:extLst>
      <p:ext uri="{19B8F6BF-5375-455C-9EA6-DF929625EA0E}">
        <p15:presenceInfo xmlns:p15="http://schemas.microsoft.com/office/powerpoint/2012/main" userId="Falco Pieter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437"/>
    <a:srgbClr val="10ABFF"/>
    <a:srgbClr val="99DDFF"/>
    <a:srgbClr val="89E689"/>
    <a:srgbClr val="FBFBFB"/>
    <a:srgbClr val="FCFCFC"/>
    <a:srgbClr val="077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719AF6-A01E-7448-8887-0F3AEEDD40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9CC6B7-5814-064C-A21B-41EF26CA13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CAC3B-CCCD-6C4E-AC85-ED3E0D71C02C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6874A2-4ADE-494F-805B-D8C581F385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825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E478CB-97B0-D240-9DD1-2F47B4901E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378825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5095A-AD04-2740-9092-BBCAA36F6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805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74B58-5F1B-784B-8D90-26B5F7ECD463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1233488"/>
            <a:ext cx="5927725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378825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9C381-5490-FF4C-A318-9205E67EF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333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We dromen van een energielandschap hier op deze plek</a:t>
            </a:r>
          </a:p>
          <a:p>
            <a:r>
              <a:rPr lang="nl-NL" dirty="0"/>
              <a:t>Een plek waar lokale donkergroene stroom wordt gemaakt: lokaal duurzaam en van de mensen</a:t>
            </a:r>
          </a:p>
          <a:p>
            <a:r>
              <a:rPr lang="nl-NL" dirty="0"/>
              <a:t>Een plek waar je wil zijn en blijven om de energietransitie te beleven en onderdeel van te zijn</a:t>
            </a:r>
          </a:p>
          <a:p>
            <a:r>
              <a:rPr lang="nl-NL" dirty="0"/>
              <a:t>Een plek waar we samen met de samenleving nadenken over nieuwe concepten, projecten en modellen: een eigen </a:t>
            </a:r>
            <a:r>
              <a:rPr lang="nl-NL" dirty="0" err="1"/>
              <a:t>enegrievoorzieing</a:t>
            </a:r>
            <a:r>
              <a:rPr lang="nl-NL" dirty="0"/>
              <a:t> voor stad en ommeland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9C381-5490-FF4C-A318-9205E67EFC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738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Om onze droom wat handen en voeten te geven hebben we nagedacht over de mogelijkheden op de Grift</a:t>
            </a:r>
          </a:p>
          <a:p>
            <a:r>
              <a:rPr lang="nl-NL" dirty="0"/>
              <a:t>Naast verschillende energieprojecten</a:t>
            </a:r>
            <a:r>
              <a:rPr lang="nl-NL"/>
              <a:t>, publiekstrekkers en </a:t>
            </a:r>
            <a:r>
              <a:rPr lang="nl-NL" dirty="0"/>
              <a:t>experimenten is opslag een belangrijke factor in het hele energiesysteem op deze plek.</a:t>
            </a:r>
          </a:p>
          <a:p>
            <a:r>
              <a:rPr lang="nl-NL" dirty="0"/>
              <a:t>Op de lange termijn zien we mogelijkheden om de duurzaam opgewekte energie om te zetten in bijvoorbeeld warmte of waterstof (power2x)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9C381-5490-FF4C-A318-9205E67EFC3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984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DD93CE5-7BE4-8646-87E7-0AA46B031A4C}"/>
              </a:ext>
            </a:extLst>
          </p:cNvPr>
          <p:cNvSpPr/>
          <p:nvPr userDrawn="1"/>
        </p:nvSpPr>
        <p:spPr>
          <a:xfrm>
            <a:off x="0" y="4026067"/>
            <a:ext cx="12192000" cy="99508"/>
          </a:xfrm>
          <a:prstGeom prst="rect">
            <a:avLst/>
          </a:prstGeom>
          <a:gradFill>
            <a:gsLst>
              <a:gs pos="0">
                <a:srgbClr val="FFBF40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EB3899-D374-D448-9236-AF4DB3DA0D77}"/>
              </a:ext>
            </a:extLst>
          </p:cNvPr>
          <p:cNvSpPr/>
          <p:nvPr userDrawn="1"/>
        </p:nvSpPr>
        <p:spPr>
          <a:xfrm>
            <a:off x="-1" y="4225772"/>
            <a:ext cx="12192000" cy="2632228"/>
          </a:xfrm>
          <a:prstGeom prst="rect">
            <a:avLst/>
          </a:prstGeom>
          <a:gradFill>
            <a:gsLst>
              <a:gs pos="35000">
                <a:srgbClr val="10ABFF"/>
              </a:gs>
              <a:gs pos="100000">
                <a:srgbClr val="99DD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CDCCC7-1908-B846-9F2D-BBA58DFD2C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514295"/>
            <a:ext cx="9144000" cy="1091954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Klik</a:t>
            </a:r>
            <a:r>
              <a:rPr lang="en-US"/>
              <a:t> </a:t>
            </a:r>
            <a:r>
              <a:rPr lang="en-US" err="1"/>
              <a:t>voor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kort</a:t>
            </a:r>
            <a:r>
              <a:rPr lang="en-US"/>
              <a:t> </a:t>
            </a:r>
            <a:r>
              <a:rPr lang="en-US" err="1"/>
              <a:t>welkomswoord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FB512-7906-DE42-9523-8537939D9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3F18-1E6F-2E46-85F5-ED6118D934EE}" type="datetime1">
              <a:rPr lang="en-US" smtClean="0"/>
              <a:t>9/30/2021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998E5-43F2-264A-B483-BC10E365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AD64B60F-2A09-7A4B-BCB6-75CEA486B9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4174" y="729835"/>
            <a:ext cx="5903652" cy="314953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466C521-D00F-3142-B675-6A38ECB38690}"/>
              </a:ext>
            </a:extLst>
          </p:cNvPr>
          <p:cNvGrpSpPr/>
          <p:nvPr userDrawn="1"/>
        </p:nvGrpSpPr>
        <p:grpSpPr>
          <a:xfrm>
            <a:off x="1916097" y="5609348"/>
            <a:ext cx="8359807" cy="562273"/>
            <a:chOff x="2726853" y="5731292"/>
            <a:chExt cx="6282764" cy="422573"/>
          </a:xfrm>
        </p:grpSpPr>
        <p:pic>
          <p:nvPicPr>
            <p:cNvPr id="9" name="Picture 8" descr="A picture containing drawing, clock&#10;&#10;Description automatically generated">
              <a:extLst>
                <a:ext uri="{FF2B5EF4-FFF2-40B4-BE49-F238E27FC236}">
                  <a16:creationId xmlns:a16="http://schemas.microsoft.com/office/drawing/2014/main" id="{549ADF8B-FEBA-C34F-BE31-9758AFF8D8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6889" y="5795365"/>
              <a:ext cx="1272728" cy="342409"/>
            </a:xfrm>
            <a:prstGeom prst="rect">
              <a:avLst/>
            </a:prstGeom>
          </p:spPr>
        </p:pic>
        <p:pic>
          <p:nvPicPr>
            <p:cNvPr id="11" name="Picture 10" descr="A picture containing drawing, plate&#10;&#10;Description automatically generated">
              <a:extLst>
                <a:ext uri="{FF2B5EF4-FFF2-40B4-BE49-F238E27FC236}">
                  <a16:creationId xmlns:a16="http://schemas.microsoft.com/office/drawing/2014/main" id="{875E36F5-DC49-A549-BE93-C2D7FCFEEE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1816" y="5756080"/>
              <a:ext cx="1231991" cy="365126"/>
            </a:xfrm>
            <a:prstGeom prst="rect">
              <a:avLst/>
            </a:prstGeom>
          </p:spPr>
        </p:pic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35B08204-2F84-D34B-9FEF-4F9397572E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26853" y="5739639"/>
              <a:ext cx="488416" cy="414226"/>
            </a:xfrm>
            <a:prstGeom prst="rect">
              <a:avLst/>
            </a:prstGeom>
          </p:spPr>
        </p:pic>
        <p:pic>
          <p:nvPicPr>
            <p:cNvPr id="16" name="Picture 15" descr="A close up of a logo&#10;&#10;Description automatically generated">
              <a:extLst>
                <a:ext uri="{FF2B5EF4-FFF2-40B4-BE49-F238E27FC236}">
                  <a16:creationId xmlns:a16="http://schemas.microsoft.com/office/drawing/2014/main" id="{E0AF92EB-A698-354F-9426-FFEFC124E8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78352" y="5731292"/>
              <a:ext cx="700381" cy="420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4555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 Single Corner Rectangle 18">
            <a:extLst>
              <a:ext uri="{FF2B5EF4-FFF2-40B4-BE49-F238E27FC236}">
                <a16:creationId xmlns:a16="http://schemas.microsoft.com/office/drawing/2014/main" id="{44BC6A9D-228D-D041-83E8-9D9C2105B04D}"/>
              </a:ext>
            </a:extLst>
          </p:cNvPr>
          <p:cNvSpPr/>
          <p:nvPr userDrawn="1"/>
        </p:nvSpPr>
        <p:spPr>
          <a:xfrm rot="5400000">
            <a:off x="-467223" y="603750"/>
            <a:ext cx="5926071" cy="4991624"/>
          </a:xfrm>
          <a:prstGeom prst="round1Rect">
            <a:avLst>
              <a:gd name="adj" fmla="val 2984"/>
            </a:avLst>
          </a:prstGeom>
          <a:gradFill>
            <a:gsLst>
              <a:gs pos="0">
                <a:schemeClr val="tx1">
                  <a:lumMod val="90000"/>
                  <a:lumOff val="10000"/>
                </a:schemeClr>
              </a:gs>
              <a:gs pos="99000">
                <a:schemeClr val="tx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B6F72-BA96-7940-B2E5-BC41AD8F6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CE49-9CB5-384C-AD2E-A6FE343B0B32}" type="datetime1">
              <a:rPr lang="en-US" smtClean="0"/>
              <a:t>9/30/2021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F6AAD0-0F04-7F47-A245-17D3D397A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ECBCCE4-0EB4-0E48-9EBE-C1424F6589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06850" y="218221"/>
            <a:ext cx="6471374" cy="5844378"/>
          </a:xfrm>
          <a:prstGeom prst="roundRect">
            <a:avLst>
              <a:gd name="adj" fmla="val 2250"/>
            </a:avLst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6890D39-DA4B-A64F-9F26-B8ED37FC82A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13776" y="1447060"/>
            <a:ext cx="4158250" cy="4421928"/>
          </a:xfrm>
        </p:spPr>
        <p:txBody>
          <a:bodyPr/>
          <a:lstStyle>
            <a:lvl1pPr marL="0" indent="0">
              <a:buNone/>
              <a:defRPr sz="1600">
                <a:solidFill>
                  <a:srgbClr val="99DD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err="1"/>
              <a:t>Klik</a:t>
            </a:r>
            <a:r>
              <a:rPr lang="en-US"/>
              <a:t> om de </a:t>
            </a:r>
            <a:r>
              <a:rPr lang="en-US" err="1"/>
              <a:t>tekst</a:t>
            </a:r>
            <a:r>
              <a:rPr lang="en-US"/>
              <a:t> </a:t>
            </a:r>
            <a:r>
              <a:rPr lang="en-US" err="1"/>
              <a:t>aan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passen</a:t>
            </a:r>
            <a:endParaRPr lang="en-US"/>
          </a:p>
        </p:txBody>
      </p:sp>
      <p:pic>
        <p:nvPicPr>
          <p:cNvPr id="14" name="Picture 13" descr="A close up of graphics&#10;&#10;Description automatically generated">
            <a:extLst>
              <a:ext uri="{FF2B5EF4-FFF2-40B4-BE49-F238E27FC236}">
                <a16:creationId xmlns:a16="http://schemas.microsoft.com/office/drawing/2014/main" id="{2FDB6BC1-14A2-1A4B-B7D5-480D45F8E3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053" y="293100"/>
            <a:ext cx="335722" cy="335722"/>
          </a:xfrm>
          <a:prstGeom prst="rect">
            <a:avLst/>
          </a:prstGeom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3A28AFC9-44D2-0E4B-B6A1-49C6FA318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775" y="218221"/>
            <a:ext cx="4158251" cy="922559"/>
          </a:xfrm>
          <a:prstGeom prst="rect">
            <a:avLst/>
          </a:prstGeom>
        </p:spPr>
        <p:txBody>
          <a:bodyPr vert="horz" lIns="91440" tIns="45720" rIns="91440" bIns="45720" numCol="1" rtlCol="0" anchor="t" anchorCtr="0">
            <a:no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850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7522B13-E587-2F44-B807-CEDF52EE68B1}"/>
              </a:ext>
            </a:extLst>
          </p:cNvPr>
          <p:cNvSpPr/>
          <p:nvPr userDrawn="1"/>
        </p:nvSpPr>
        <p:spPr>
          <a:xfrm>
            <a:off x="0" y="3619397"/>
            <a:ext cx="12192000" cy="3238603"/>
          </a:xfrm>
          <a:prstGeom prst="rect">
            <a:avLst/>
          </a:prstGeom>
          <a:gradFill>
            <a:gsLst>
              <a:gs pos="35000">
                <a:srgbClr val="10ABFF"/>
              </a:gs>
              <a:gs pos="100000">
                <a:srgbClr val="99DDFF">
                  <a:lumMod val="10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D93CE5-7BE4-8646-87E7-0AA46B031A4C}"/>
              </a:ext>
            </a:extLst>
          </p:cNvPr>
          <p:cNvSpPr/>
          <p:nvPr userDrawn="1"/>
        </p:nvSpPr>
        <p:spPr>
          <a:xfrm>
            <a:off x="0" y="136525"/>
            <a:ext cx="12192000" cy="3391983"/>
          </a:xfrm>
          <a:prstGeom prst="rect">
            <a:avLst/>
          </a:prstGeom>
          <a:gradFill>
            <a:gsLst>
              <a:gs pos="0">
                <a:srgbClr val="FFBF40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041BFB7-E4CC-E84B-887E-DFBB9B7EBB36}"/>
              </a:ext>
            </a:extLst>
          </p:cNvPr>
          <p:cNvSpPr/>
          <p:nvPr userDrawn="1"/>
        </p:nvSpPr>
        <p:spPr>
          <a:xfrm>
            <a:off x="5068386" y="2532355"/>
            <a:ext cx="2055228" cy="20552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7B37B9-4D84-3C42-BF33-9349E4F9C5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36169"/>
            <a:ext cx="9144000" cy="2115519"/>
          </a:xfrm>
        </p:spPr>
        <p:txBody>
          <a:bodyPr anchor="t">
            <a:no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Klik</a:t>
            </a:r>
            <a:r>
              <a:rPr lang="en-US"/>
              <a:t> om </a:t>
            </a:r>
            <a:r>
              <a:rPr lang="en-US" err="1"/>
              <a:t>titel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plaatsen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CDCCC7-1908-B846-9F2D-BBA58DFD2C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872625"/>
            <a:ext cx="9144000" cy="977984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Klik</a:t>
            </a:r>
            <a:r>
              <a:rPr lang="en-US"/>
              <a:t> om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subtitel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plaatsen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FB512-7906-DE42-9523-8537939D9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3F18-1E6F-2E46-85F5-ED6118D934EE}" type="datetime1">
              <a:rPr lang="en-US" smtClean="0"/>
              <a:t>9/30/2021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998E5-43F2-264A-B483-BC10E365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 descr="A picture containing graphics, toy, light, water&#10;&#10;Description automatically generated">
            <a:extLst>
              <a:ext uri="{FF2B5EF4-FFF2-40B4-BE49-F238E27FC236}">
                <a16:creationId xmlns:a16="http://schemas.microsoft.com/office/drawing/2014/main" id="{6A716D13-F52B-FC46-B478-6FD41EAF73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7874" y="2567099"/>
            <a:ext cx="1985740" cy="198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25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7522B13-E587-2F44-B807-CEDF52EE68B1}"/>
              </a:ext>
            </a:extLst>
          </p:cNvPr>
          <p:cNvSpPr/>
          <p:nvPr userDrawn="1"/>
        </p:nvSpPr>
        <p:spPr>
          <a:xfrm>
            <a:off x="0" y="3619397"/>
            <a:ext cx="12192000" cy="3238603"/>
          </a:xfrm>
          <a:prstGeom prst="rect">
            <a:avLst/>
          </a:prstGeom>
          <a:gradFill>
            <a:gsLst>
              <a:gs pos="35000">
                <a:srgbClr val="10ABFF"/>
              </a:gs>
              <a:gs pos="100000">
                <a:srgbClr val="99DDFF">
                  <a:lumMod val="10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D93CE5-7BE4-8646-87E7-0AA46B031A4C}"/>
              </a:ext>
            </a:extLst>
          </p:cNvPr>
          <p:cNvSpPr/>
          <p:nvPr userDrawn="1"/>
        </p:nvSpPr>
        <p:spPr>
          <a:xfrm>
            <a:off x="0" y="136525"/>
            <a:ext cx="12192000" cy="3391983"/>
          </a:xfrm>
          <a:prstGeom prst="rect">
            <a:avLst/>
          </a:prstGeom>
          <a:gradFill>
            <a:gsLst>
              <a:gs pos="0">
                <a:srgbClr val="FFBF40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5097CF5-FBB1-B442-B4F1-068811B2F1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4594" y="292964"/>
            <a:ext cx="11842812" cy="6272073"/>
          </a:xfrm>
          <a:prstGeom prst="roundRect">
            <a:avLst>
              <a:gd name="adj" fmla="val 2250"/>
            </a:avLst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46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FBC4B-3AA9-0941-B982-E2E8132CD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4594-1281-8B49-95CB-893ECE93707E}" type="datetime1">
              <a:rPr lang="en-US" smtClean="0"/>
              <a:t>9/30/2021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D5763-0B72-8642-AAF3-F80A9DDD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 descr="A close up of graphics&#10;&#10;Description automatically generated">
            <a:extLst>
              <a:ext uri="{FF2B5EF4-FFF2-40B4-BE49-F238E27FC236}">
                <a16:creationId xmlns:a16="http://schemas.microsoft.com/office/drawing/2014/main" id="{FBC64C9D-4795-394D-85D9-A6DC1C9EA2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053" y="293100"/>
            <a:ext cx="335722" cy="335722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3D850F-4894-2F46-AD1C-A6D49DA0D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775" y="218222"/>
            <a:ext cx="10964449" cy="623512"/>
          </a:xfrm>
          <a:prstGeom prst="rect">
            <a:avLst/>
          </a:prstGeom>
        </p:spPr>
        <p:txBody>
          <a:bodyPr vert="horz" lIns="91440" tIns="45720" rIns="91440" bIns="45720" numCol="1" rtlCol="0" anchor="t" anchorCtr="0">
            <a:no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7998D76-156D-9445-AD0E-2103EFCB2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776" y="928608"/>
            <a:ext cx="10964449" cy="5179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55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6EE57F-0D45-F141-9E66-3BA32DE88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DC04-60B1-AC47-8A02-B44F9533248D}" type="datetime1">
              <a:rPr lang="en-US" smtClean="0"/>
              <a:t>9/30/2021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22864B-8FE3-CF4A-A1E8-5B497697F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close up of graphics&#10;&#10;Description automatically generated">
            <a:extLst>
              <a:ext uri="{FF2B5EF4-FFF2-40B4-BE49-F238E27FC236}">
                <a16:creationId xmlns:a16="http://schemas.microsoft.com/office/drawing/2014/main" id="{FB097B48-8789-EC41-BAEB-66EF5DAA19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053" y="293100"/>
            <a:ext cx="335722" cy="335722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8D826F1-D397-794D-A1F4-10F75182A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775" y="218222"/>
            <a:ext cx="10964449" cy="623512"/>
          </a:xfrm>
          <a:prstGeom prst="rect">
            <a:avLst/>
          </a:prstGeom>
        </p:spPr>
        <p:txBody>
          <a:bodyPr vert="horz" lIns="91440" tIns="45720" rIns="91440" bIns="45720" numCol="1" rtlCol="0" anchor="t" anchorCtr="0">
            <a:no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22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6EE57F-0D45-F141-9E66-3BA32DE88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DC04-60B1-AC47-8A02-B44F9533248D}" type="datetime1">
              <a:rPr lang="en-US" smtClean="0"/>
              <a:t>9/30/2021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22864B-8FE3-CF4A-A1E8-5B497697F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close up of graphics&#10;&#10;Description automatically generated">
            <a:extLst>
              <a:ext uri="{FF2B5EF4-FFF2-40B4-BE49-F238E27FC236}">
                <a16:creationId xmlns:a16="http://schemas.microsoft.com/office/drawing/2014/main" id="{FB097B48-8789-EC41-BAEB-66EF5DAA19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053" y="293100"/>
            <a:ext cx="335722" cy="335722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8D826F1-D397-794D-A1F4-10F75182A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775" y="218222"/>
            <a:ext cx="10964449" cy="623512"/>
          </a:xfrm>
          <a:prstGeom prst="rect">
            <a:avLst/>
          </a:prstGeom>
        </p:spPr>
        <p:txBody>
          <a:bodyPr vert="horz" lIns="91440" tIns="45720" rIns="91440" bIns="45720" numCol="1" rtlCol="0" anchor="t" anchorCtr="0">
            <a:no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A07E6F4-E90A-D84D-8212-4A32BBAA0D7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4363" y="916612"/>
            <a:ext cx="10963861" cy="5145987"/>
          </a:xfrm>
          <a:prstGeom prst="roundRect">
            <a:avLst>
              <a:gd name="adj" fmla="val 2250"/>
            </a:avLst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2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BE55A7-ED02-C941-8DDD-227D2DDA7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258E4-4F01-FB40-9C7B-CCCB4660FBEB}" type="datetime1">
              <a:rPr lang="en-US" smtClean="0"/>
              <a:t>9/30/2021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4165DF-9A5C-5446-BE42-3CAFE53A3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84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FBC4B-3AA9-0941-B982-E2E8132CD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4594-1281-8B49-95CB-893ECE93707E}" type="datetime1">
              <a:rPr lang="en-US" smtClean="0"/>
              <a:t>9/30/2021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D5763-0B72-8642-AAF3-F80A9DDD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09274B-B538-A54E-80E7-806531D286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4363" y="916612"/>
            <a:ext cx="5317901" cy="5145987"/>
          </a:xfrm>
          <a:prstGeom prst="roundRect">
            <a:avLst>
              <a:gd name="adj" fmla="val 2250"/>
            </a:avLst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GB"/>
          </a:p>
        </p:txBody>
      </p:sp>
      <p:pic>
        <p:nvPicPr>
          <p:cNvPr id="11" name="Picture 10" descr="A close up of graphics&#10;&#10;Description automatically generated">
            <a:extLst>
              <a:ext uri="{FF2B5EF4-FFF2-40B4-BE49-F238E27FC236}">
                <a16:creationId xmlns:a16="http://schemas.microsoft.com/office/drawing/2014/main" id="{353FEF8B-8A63-DB4B-99B6-63BC26882B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053" y="293100"/>
            <a:ext cx="335722" cy="335722"/>
          </a:xfrm>
          <a:prstGeom prst="rect">
            <a:avLst/>
          </a:prstGeom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3FE67325-D4D6-DF43-9045-A8344EC3A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775" y="218222"/>
            <a:ext cx="10964449" cy="623512"/>
          </a:xfrm>
          <a:prstGeom prst="rect">
            <a:avLst/>
          </a:prstGeom>
        </p:spPr>
        <p:txBody>
          <a:bodyPr vert="horz" lIns="91440" tIns="45720" rIns="91440" bIns="45720" numCol="1" rtlCol="0" anchor="t" anchorCtr="0">
            <a:no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F16EFD4-91B2-5640-AA63-083210E17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28608"/>
            <a:ext cx="5482225" cy="5133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87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Rectangle 11">
            <a:extLst>
              <a:ext uri="{FF2B5EF4-FFF2-40B4-BE49-F238E27FC236}">
                <a16:creationId xmlns:a16="http://schemas.microsoft.com/office/drawing/2014/main" id="{FA5B8A2B-B95D-3D47-9C7C-D59FB200A181}"/>
              </a:ext>
            </a:extLst>
          </p:cNvPr>
          <p:cNvSpPr/>
          <p:nvPr userDrawn="1"/>
        </p:nvSpPr>
        <p:spPr>
          <a:xfrm rot="5400000">
            <a:off x="-467223" y="603750"/>
            <a:ext cx="5926071" cy="4991624"/>
          </a:xfrm>
          <a:prstGeom prst="round1Rect">
            <a:avLst>
              <a:gd name="adj" fmla="val 2984"/>
            </a:avLst>
          </a:prstGeom>
          <a:gradFill>
            <a:gsLst>
              <a:gs pos="0">
                <a:schemeClr val="tx1">
                  <a:lumMod val="90000"/>
                  <a:lumOff val="10000"/>
                </a:schemeClr>
              </a:gs>
              <a:gs pos="99000">
                <a:schemeClr val="tx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27EF7-4DFF-4546-90BB-218C659DD8A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13776" y="1447060"/>
            <a:ext cx="4158250" cy="4421928"/>
          </a:xfrm>
        </p:spPr>
        <p:txBody>
          <a:bodyPr/>
          <a:lstStyle>
            <a:lvl1pPr marL="0" indent="0">
              <a:buNone/>
              <a:defRPr sz="1600">
                <a:solidFill>
                  <a:srgbClr val="99DD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err="1"/>
              <a:t>Klik</a:t>
            </a:r>
            <a:r>
              <a:rPr lang="en-US"/>
              <a:t> om de </a:t>
            </a:r>
            <a:r>
              <a:rPr lang="en-US" err="1"/>
              <a:t>tekst</a:t>
            </a:r>
            <a:r>
              <a:rPr lang="en-US"/>
              <a:t> </a:t>
            </a:r>
            <a:r>
              <a:rPr lang="en-US" err="1"/>
              <a:t>aan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passen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AC704F-CC22-424E-80B2-021266641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0B04-769E-DC40-9D36-9957BACB05CA}" type="datetime1">
              <a:rPr lang="en-US" smtClean="0"/>
              <a:t>9/30/2021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3DB1FA-6922-5242-871B-FD11B7510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363F9F3-EAC5-974C-939D-883190A81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4174" y="1321497"/>
            <a:ext cx="6454051" cy="4741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pic>
        <p:nvPicPr>
          <p:cNvPr id="14" name="Picture 13" descr="A close up of graphics&#10;&#10;Description automatically generated">
            <a:extLst>
              <a:ext uri="{FF2B5EF4-FFF2-40B4-BE49-F238E27FC236}">
                <a16:creationId xmlns:a16="http://schemas.microsoft.com/office/drawing/2014/main" id="{FC07FDC6-2C71-034B-91AF-1C87E0C050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053" y="293100"/>
            <a:ext cx="335722" cy="335722"/>
          </a:xfrm>
          <a:prstGeom prst="rect">
            <a:avLst/>
          </a:prstGeom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863AC45F-A067-1A46-A975-F97BFFDD9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775" y="218221"/>
            <a:ext cx="4158251" cy="922559"/>
          </a:xfrm>
          <a:prstGeom prst="rect">
            <a:avLst/>
          </a:prstGeom>
        </p:spPr>
        <p:txBody>
          <a:bodyPr vert="horz" lIns="91440" tIns="45720" rIns="91440" bIns="45720" numCol="1" rtlCol="0" anchor="t" anchorCtr="0">
            <a:no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499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0.sv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23" Type="http://schemas.openxmlformats.org/officeDocument/2006/relationships/image" Target="../media/image12.sv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8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91FB3E6-914E-0443-B798-12E341B9B013}"/>
              </a:ext>
            </a:extLst>
          </p:cNvPr>
          <p:cNvSpPr/>
          <p:nvPr userDrawn="1"/>
        </p:nvSpPr>
        <p:spPr>
          <a:xfrm>
            <a:off x="0" y="6764278"/>
            <a:ext cx="12192000" cy="88140"/>
          </a:xfrm>
          <a:prstGeom prst="rect">
            <a:avLst/>
          </a:prstGeom>
          <a:gradFill>
            <a:gsLst>
              <a:gs pos="0">
                <a:srgbClr val="99DDFF">
                  <a:lumMod val="82000"/>
                </a:srgbClr>
              </a:gs>
              <a:gs pos="100000">
                <a:srgbClr val="99DD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CC654F-8B31-FB48-828D-B9EC9E1F4ACE}"/>
              </a:ext>
            </a:extLst>
          </p:cNvPr>
          <p:cNvSpPr/>
          <p:nvPr userDrawn="1"/>
        </p:nvSpPr>
        <p:spPr>
          <a:xfrm>
            <a:off x="0" y="6608683"/>
            <a:ext cx="12192000" cy="89206"/>
          </a:xfrm>
          <a:prstGeom prst="rect">
            <a:avLst/>
          </a:prstGeom>
          <a:gradFill>
            <a:gsLst>
              <a:gs pos="0">
                <a:srgbClr val="FFBF40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1B376D6-6A6E-5A4F-9A4F-FA4BCC12465D}"/>
              </a:ext>
            </a:extLst>
          </p:cNvPr>
          <p:cNvSpPr/>
          <p:nvPr userDrawn="1"/>
        </p:nvSpPr>
        <p:spPr>
          <a:xfrm>
            <a:off x="11672467" y="6170903"/>
            <a:ext cx="365125" cy="365125"/>
          </a:xfrm>
          <a:prstGeom prst="ellipse">
            <a:avLst/>
          </a:prstGeom>
          <a:solidFill>
            <a:srgbClr val="99DDFF"/>
          </a:solidFill>
          <a:ln w="57150">
            <a:solidFill>
              <a:srgbClr val="10A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9CCE-46BB-B64D-AE43-B044ABC389C3}" type="slidenum">
              <a:rPr lang="en-GB" sz="1000" smtClean="0"/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0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5671B7-7079-6441-BA41-F390D0F9E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775" y="218222"/>
            <a:ext cx="10964449" cy="623512"/>
          </a:xfrm>
          <a:prstGeom prst="rect">
            <a:avLst/>
          </a:prstGeom>
        </p:spPr>
        <p:txBody>
          <a:bodyPr vert="horz" lIns="91440" tIns="45720" rIns="91440" bIns="45720" numCol="1" rtlCol="0" anchor="t" anchorCtr="0">
            <a:noAutofit/>
          </a:bodyPr>
          <a:lstStyle/>
          <a:p>
            <a:r>
              <a:rPr lang="en-US" err="1"/>
              <a:t>Klik</a:t>
            </a:r>
            <a:r>
              <a:rPr lang="en-US"/>
              <a:t> om de </a:t>
            </a:r>
            <a:r>
              <a:rPr lang="en-US" err="1"/>
              <a:t>titel</a:t>
            </a:r>
            <a:r>
              <a:rPr lang="en-US"/>
              <a:t> </a:t>
            </a:r>
            <a:r>
              <a:rPr lang="en-US" err="1"/>
              <a:t>aan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passen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D36DF-126B-F34C-A60D-D43333FE3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3776" y="928608"/>
            <a:ext cx="10964449" cy="5191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5BC2D-2DA4-5147-B693-EFBB5A4296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84317" y="6199775"/>
            <a:ext cx="2493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9DDFF"/>
                </a:solidFill>
                <a:latin typeface="Capriola" panose="02010603030502060004" pitchFamily="2" charset="77"/>
              </a:defRPr>
            </a:lvl1pPr>
          </a:lstStyle>
          <a:p>
            <a:fld id="{4A3F8585-47E3-2D46-9550-D91932192D37}" type="datetime1">
              <a:rPr lang="en-US" smtClean="0"/>
              <a:t>9/30/2021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D02A3-81D9-334D-9E24-81656FCC8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16641" y="6199775"/>
            <a:ext cx="4544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99DDFF"/>
                </a:solidFill>
                <a:latin typeface="Capriola" panose="02010603030502060004" pitchFamily="2" charset="77"/>
              </a:defRPr>
            </a:lvl1pPr>
          </a:lstStyle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B29555-26BD-A044-9EEE-9C0BB73BF55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-894514"/>
            <a:ext cx="3200400" cy="546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6E89A0-7B6A-E749-AF64-F4F14F80DC0A}"/>
              </a:ext>
            </a:extLst>
          </p:cNvPr>
          <p:cNvSpPr/>
          <p:nvPr userDrawn="1"/>
        </p:nvSpPr>
        <p:spPr>
          <a:xfrm>
            <a:off x="0" y="-5177"/>
            <a:ext cx="12192000" cy="136525"/>
          </a:xfrm>
          <a:prstGeom prst="rect">
            <a:avLst/>
          </a:prstGeom>
          <a:solidFill>
            <a:srgbClr val="077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A picture containing graphics, toy, light, water&#10;&#10;Description automatically generated">
            <a:extLst>
              <a:ext uri="{FF2B5EF4-FFF2-40B4-BE49-F238E27FC236}">
                <a16:creationId xmlns:a16="http://schemas.microsoft.com/office/drawing/2014/main" id="{5C3AB7FD-7FB8-2845-87F3-78ADCDDCDF2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286" y="6168193"/>
            <a:ext cx="440490" cy="440490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9374564D-80F6-9944-B381-12CFEAFBDB5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8371" y="6223387"/>
            <a:ext cx="962216" cy="330103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D46640F5-37F2-164C-ADC3-A98C6891684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7148" y="6247879"/>
            <a:ext cx="948533" cy="281118"/>
          </a:xfrm>
          <a:prstGeom prst="rect">
            <a:avLst/>
          </a:prstGeom>
        </p:spPr>
      </p:pic>
      <p:pic>
        <p:nvPicPr>
          <p:cNvPr id="24" name="Picture 23" descr="A picture containing flower&#10;&#10;Description automatically generated">
            <a:extLst>
              <a:ext uri="{FF2B5EF4-FFF2-40B4-BE49-F238E27FC236}">
                <a16:creationId xmlns:a16="http://schemas.microsoft.com/office/drawing/2014/main" id="{2169DE07-F3A0-B443-B81A-8BA331D58A5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467" y="6222350"/>
            <a:ext cx="391671" cy="332177"/>
          </a:xfrm>
          <a:prstGeom prst="rect">
            <a:avLst/>
          </a:prstGeom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52555652-29E7-2B43-B0B2-B36D9A2C6330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829" y="6222350"/>
            <a:ext cx="553628" cy="33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3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0" r:id="rId2"/>
    <p:sldLayoutId id="2147483735" r:id="rId3"/>
    <p:sldLayoutId id="2147483731" r:id="rId4"/>
    <p:sldLayoutId id="2147483725" r:id="rId5"/>
    <p:sldLayoutId id="2147483734" r:id="rId6"/>
    <p:sldLayoutId id="2147483726" r:id="rId7"/>
    <p:sldLayoutId id="2147483733" r:id="rId8"/>
    <p:sldLayoutId id="2147483727" r:id="rId9"/>
    <p:sldLayoutId id="2147483728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10ABFF"/>
          </a:solidFill>
          <a:latin typeface="Capriola" panose="0201060303050206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SzPct val="100000"/>
        <a:buFontTx/>
        <a:buBlip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</a:buBlip>
        <a:defRPr sz="2500" b="1" i="0" kern="1200">
          <a:solidFill>
            <a:schemeClr val="tx1"/>
          </a:solidFill>
          <a:latin typeface="Niramit SemiBold" pitchFamily="2" charset="-34"/>
          <a:ea typeface="+mn-ea"/>
          <a:cs typeface="Niramit SemiBold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100000"/>
        <a:buFontTx/>
        <a:buBlip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</a:buBlip>
        <a:defRPr sz="2000" b="0" i="1" kern="1200">
          <a:solidFill>
            <a:schemeClr val="tx1"/>
          </a:solidFill>
          <a:latin typeface="Niramit Medium" pitchFamily="2" charset="-34"/>
          <a:ea typeface="+mn-ea"/>
          <a:cs typeface="Niramit Medium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100000"/>
        <a:buFontTx/>
        <a:buBlip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</a:buBlip>
        <a:defRPr sz="1800" b="0" i="0" kern="1200">
          <a:solidFill>
            <a:schemeClr val="tx1"/>
          </a:solidFill>
          <a:latin typeface="Niramit" pitchFamily="2" charset="-34"/>
          <a:ea typeface="+mn-ea"/>
          <a:cs typeface="Niramit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100000"/>
        <a:buFontTx/>
        <a:buBlip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</a:buBlip>
        <a:defRPr sz="1800" b="0" i="0" kern="1200">
          <a:solidFill>
            <a:schemeClr val="tx1"/>
          </a:solidFill>
          <a:latin typeface="Niramit" pitchFamily="2" charset="-34"/>
          <a:ea typeface="+mn-ea"/>
          <a:cs typeface="Niramit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100000"/>
        <a:buFontTx/>
        <a:buBlip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</a:buBlip>
        <a:defRPr sz="1800" b="0" i="0" kern="1200">
          <a:solidFill>
            <a:schemeClr val="tx1"/>
          </a:solidFill>
          <a:latin typeface="Niramit" pitchFamily="2" charset="-34"/>
          <a:ea typeface="+mn-ea"/>
          <a:cs typeface="Niramit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WORK/PROJECTS/WII%20Wiek-II/_SUW2%20GEI%20Gelders%20Eiland/GEI1904%20visualisatie%20Energiefabriek%20Gelders%20Eiland/02%20SOURCE/Links/PNG/asset-opslag-electriciteit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xt-kraftwerke.nl/producten/batterij" TargetMode="External"/><Relationship Id="rId2" Type="http://schemas.openxmlformats.org/officeDocument/2006/relationships/hyperlink" Target="https://batterypowerstorage.nl/services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png"/><Relationship Id="rId3" Type="http://schemas.openxmlformats.org/officeDocument/2006/relationships/image" Target="file:////Volumes/WORK/PROJECTS/WII%20Wiek-II/_SUW2%20GEI%20Gelders%20Eiland/GEI1904%20visualisatie%20Energiefabriek%20Gelders%20Eiland/02%20SOURCE/Links/PNG/asset-windturbine.png" TargetMode="External"/><Relationship Id="rId7" Type="http://schemas.openxmlformats.org/officeDocument/2006/relationships/image" Target="../media/image29.png"/><Relationship Id="rId12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file:////Volumes/WORK/PROJECTS/WII%20Wiek-II/_SUW2%20GEI%20Gelders%20Eiland/GEI1904%20visualisatie%20Energiefabriek%20Gelders%20Eiland/02%20SOURCE/Links/PNG/asset-schakelstation.png" TargetMode="External"/><Relationship Id="rId5" Type="http://schemas.openxmlformats.org/officeDocument/2006/relationships/image" Target="file:////Volumes/WORK/PROJECTS/WII%20Wiek-II/_SUW2%20GEI%20Gelders%20Eiland/GEI1904%20visualisatie%20Energiefabriek%20Gelders%20Eiland/02%20SOURCE/Links/PNG/asset-zonnepark.png" TargetMode="External"/><Relationship Id="rId15" Type="http://schemas.openxmlformats.org/officeDocument/2006/relationships/image" Target="../media/image35.pn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file:////Volumes/WORK/PROJECTS/WII%20Wiek-II/_SUW2%20GEI%20Gelders%20Eiland/GEI1904%20visualisatie%20Energiefabriek%20Gelders%20Eiland/02%20SOURCE/Links/PNG/asset-opslag-electriciteit.png" TargetMode="External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8B55183-854C-B740-A263-8E41605D8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35185"/>
            <a:ext cx="9144000" cy="1905359"/>
          </a:xfrm>
        </p:spPr>
        <p:txBody>
          <a:bodyPr/>
          <a:lstStyle/>
          <a:p>
            <a:r>
              <a:rPr lang="en-US" err="1"/>
              <a:t>Versnellingssessie</a:t>
            </a:r>
            <a:r>
              <a:rPr lang="en-US"/>
              <a:t> </a:t>
            </a:r>
            <a:r>
              <a:rPr lang="en-US" err="1"/>
              <a:t>opslag</a:t>
            </a:r>
            <a:r>
              <a:rPr lang="en-US"/>
              <a:t> </a:t>
            </a:r>
          </a:p>
          <a:p>
            <a:r>
              <a:rPr lang="en-US"/>
              <a:t>23 </a:t>
            </a:r>
            <a:r>
              <a:rPr lang="en-US" err="1"/>
              <a:t>september</a:t>
            </a:r>
            <a:r>
              <a:rPr lang="en-US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411430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2850CC90-93BA-4B4F-998E-355941517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13950AD-6372-479F-83DB-40FE8B4E6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Versnellingsvraag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0611A24-56F3-4CA7-ACBC-D3DD4BECE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Welke vorm van opslag is de ontbrekende schakel binnen energielandschap De Grift?</a:t>
            </a:r>
            <a:endParaRPr lang="nl-NL" sz="2800"/>
          </a:p>
        </p:txBody>
      </p:sp>
      <p:pic>
        <p:nvPicPr>
          <p:cNvPr id="5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C0CBCA37-0B5A-4C3D-B097-CD5022160AF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7617699" y="2417074"/>
            <a:ext cx="3291086" cy="313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91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8B55183-854C-B740-A263-8E41605D8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35185"/>
            <a:ext cx="9144000" cy="1905359"/>
          </a:xfrm>
        </p:spPr>
        <p:txBody>
          <a:bodyPr/>
          <a:lstStyle/>
          <a:p>
            <a:r>
              <a:rPr lang="en-US"/>
              <a:t>Dank </a:t>
            </a:r>
            <a:r>
              <a:rPr lang="en-US" err="1"/>
              <a:t>jullie</a:t>
            </a:r>
            <a:r>
              <a:rPr lang="en-US"/>
              <a:t> </a:t>
            </a:r>
            <a:r>
              <a:rPr lang="en-US" err="1"/>
              <a:t>wel</a:t>
            </a:r>
            <a:r>
              <a:rPr lang="en-US"/>
              <a:t> </a:t>
            </a:r>
            <a:r>
              <a:rPr lang="en-US" err="1"/>
              <a:t>voor</a:t>
            </a:r>
            <a:r>
              <a:rPr lang="en-US"/>
              <a:t> het </a:t>
            </a:r>
            <a:r>
              <a:rPr lang="en-US" err="1"/>
              <a:t>meedenken</a:t>
            </a:r>
            <a:r>
              <a:rPr lang="en-US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05142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382EFC-7803-485B-80B4-80DBB1981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Presentatie</a:t>
            </a:r>
            <a:r>
              <a:rPr lang="en-US" dirty="0"/>
              <a:t> Battery Power Storage</a:t>
            </a:r>
            <a:br>
              <a:rPr lang="en-US" dirty="0"/>
            </a:br>
            <a:endParaRPr lang="en-NL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C8B55183-854C-B740-A263-8E41605D8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Link 1: </a:t>
            </a:r>
            <a:r>
              <a:rPr lang="de-DE" dirty="0">
                <a:hlinkClick r:id="rId2"/>
              </a:rPr>
              <a:t>Services (batterypowerstorage.nl)</a:t>
            </a:r>
            <a:endParaRPr lang="en-US" dirty="0"/>
          </a:p>
          <a:p>
            <a:r>
              <a:rPr lang="en-US" dirty="0"/>
              <a:t> Link 2: </a:t>
            </a:r>
            <a:r>
              <a:rPr lang="de-DE" dirty="0" err="1">
                <a:hlinkClick r:id="rId3"/>
              </a:rPr>
              <a:t>Energieopslag</a:t>
            </a:r>
            <a:r>
              <a:rPr lang="de-DE" dirty="0">
                <a:hlinkClick r:id="rId3"/>
              </a:rPr>
              <a:t> (next-kraftwerke.nl)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953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3378EF-9C36-4591-93E7-78D1335A6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359EEF-7070-4780-AD03-41ED1B3FA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Programma</a:t>
            </a:r>
            <a:endParaRPr lang="en-NL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1C090F-C6AF-4DE2-87AB-08BB72443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err="1"/>
              <a:t>Introductie</a:t>
            </a:r>
            <a:r>
              <a:rPr lang="en-GB" dirty="0"/>
              <a:t> (</a:t>
            </a:r>
            <a:r>
              <a:rPr lang="en-GB" dirty="0" err="1"/>
              <a:t>rondje</a:t>
            </a:r>
            <a:r>
              <a:rPr lang="en-GB" dirty="0"/>
              <a:t>)</a:t>
            </a:r>
          </a:p>
          <a:p>
            <a:r>
              <a:rPr lang="en-GB" dirty="0"/>
              <a:t> </a:t>
            </a:r>
            <a:r>
              <a:rPr lang="en-GB" dirty="0" err="1"/>
              <a:t>Versnellingsvraag</a:t>
            </a:r>
            <a:r>
              <a:rPr lang="en-GB" dirty="0"/>
              <a:t> de Grift</a:t>
            </a:r>
          </a:p>
          <a:p>
            <a:r>
              <a:rPr lang="en-GB" dirty="0"/>
              <a:t> </a:t>
            </a:r>
            <a:r>
              <a:rPr lang="en-GB" dirty="0" err="1"/>
              <a:t>Presentaties</a:t>
            </a:r>
            <a:r>
              <a:rPr lang="en-GB" dirty="0"/>
              <a:t> </a:t>
            </a:r>
            <a:r>
              <a:rPr lang="en-GB" dirty="0" err="1"/>
              <a:t>energieopslag</a:t>
            </a:r>
            <a:endParaRPr lang="en-GB" dirty="0"/>
          </a:p>
          <a:p>
            <a:pPr lvl="1"/>
            <a:r>
              <a:rPr lang="en-GB" dirty="0"/>
              <a:t> </a:t>
            </a:r>
            <a:r>
              <a:rPr lang="en-GB" dirty="0" err="1"/>
              <a:t>Stroomopslag</a:t>
            </a:r>
            <a:r>
              <a:rPr lang="en-GB" dirty="0"/>
              <a:t> &amp; </a:t>
            </a:r>
            <a:r>
              <a:rPr lang="en-GB" dirty="0" err="1"/>
              <a:t>loodzuurbatterijen</a:t>
            </a:r>
            <a:r>
              <a:rPr lang="en-GB" dirty="0"/>
              <a:t> – Rob van </a:t>
            </a:r>
            <a:r>
              <a:rPr lang="en-GB" dirty="0" err="1"/>
              <a:t>Wijngaarde</a:t>
            </a:r>
            <a:r>
              <a:rPr lang="en-GB" dirty="0"/>
              <a:t> &amp; Peter ten Have</a:t>
            </a:r>
          </a:p>
          <a:p>
            <a:pPr lvl="1"/>
            <a:r>
              <a:rPr lang="en-GB" dirty="0"/>
              <a:t> </a:t>
            </a:r>
            <a:r>
              <a:rPr lang="en-GB" dirty="0" err="1"/>
              <a:t>Basaltbatterijen</a:t>
            </a:r>
            <a:r>
              <a:rPr lang="en-GB" dirty="0"/>
              <a:t> – Cees van Nimwegen</a:t>
            </a:r>
          </a:p>
          <a:p>
            <a:pPr lvl="1"/>
            <a:r>
              <a:rPr lang="en-GB" dirty="0"/>
              <a:t> Business case de Grift – Robert </a:t>
            </a:r>
            <a:r>
              <a:rPr lang="en-GB" dirty="0" err="1"/>
              <a:t>Kleiburg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Pauze</a:t>
            </a:r>
            <a:r>
              <a:rPr lang="en-GB" dirty="0"/>
              <a:t> (10 min)</a:t>
            </a:r>
          </a:p>
          <a:p>
            <a:r>
              <a:rPr lang="en-GB" dirty="0"/>
              <a:t> </a:t>
            </a:r>
            <a:r>
              <a:rPr lang="en-GB" dirty="0" err="1"/>
              <a:t>Sparsessie</a:t>
            </a:r>
            <a:r>
              <a:rPr lang="en-GB" dirty="0"/>
              <a:t>: </a:t>
            </a:r>
            <a:r>
              <a:rPr lang="en-GB" dirty="0" err="1"/>
              <a:t>opslag</a:t>
            </a:r>
            <a:r>
              <a:rPr lang="en-GB" dirty="0"/>
              <a:t> op de Grift</a:t>
            </a:r>
          </a:p>
          <a:p>
            <a:r>
              <a:rPr lang="en-GB" dirty="0"/>
              <a:t> Slot (11:30)</a:t>
            </a:r>
          </a:p>
        </p:txBody>
      </p:sp>
    </p:spTree>
    <p:extLst>
      <p:ext uri="{BB962C8B-B14F-4D97-AF65-F5344CB8AC3E}">
        <p14:creationId xmlns:p14="http://schemas.microsoft.com/office/powerpoint/2010/main" val="2400847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3E4058-4405-4EC3-A05A-1DEA748E7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441863-F358-497E-BEE1-F2D99AB0C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Huishoudelijk</a:t>
            </a:r>
            <a:endParaRPr lang="en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8C5A3-959C-4DAD-A96E-2AE7EB18F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Doel van de </a:t>
            </a:r>
            <a:r>
              <a:rPr lang="en-GB" dirty="0" err="1"/>
              <a:t>sessie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Opname</a:t>
            </a:r>
            <a:endParaRPr lang="en-GB" dirty="0"/>
          </a:p>
          <a:p>
            <a:r>
              <a:rPr lang="en-GB" dirty="0"/>
              <a:t> Online </a:t>
            </a:r>
            <a:r>
              <a:rPr lang="en-GB" dirty="0" err="1"/>
              <a:t>publiek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Introductierondje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543401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124224F-F8FB-4F14-980E-104ECBDD2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3776" y="1447060"/>
            <a:ext cx="4158250" cy="4421928"/>
          </a:xfrm>
        </p:spPr>
        <p:txBody>
          <a:bodyPr>
            <a:normAutofit/>
          </a:bodyPr>
          <a:lstStyle/>
          <a:p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AB0F8776-0515-425D-A8E7-8FB7F160D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16641" y="6199775"/>
            <a:ext cx="4544708" cy="365125"/>
          </a:xfrm>
        </p:spPr>
        <p:txBody>
          <a:bodyPr/>
          <a:lstStyle/>
          <a:p>
            <a:endParaRPr lang="en-GB"/>
          </a:p>
        </p:txBody>
      </p:sp>
      <p:pic>
        <p:nvPicPr>
          <p:cNvPr id="7" name="Tijdelijke aanduiding voor inhoud 3" descr="Zonnepark de Grift, het nieuwe energielandschap in Nijmegen">
            <a:extLst>
              <a:ext uri="{FF2B5EF4-FFF2-40B4-BE49-F238E27FC236}">
                <a16:creationId xmlns:a16="http://schemas.microsoft.com/office/drawing/2014/main" id="{1AB986AC-093E-4BBE-B86D-5FC1C9CB050D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" r="21262" b="2"/>
          <a:stretch/>
        </p:blipFill>
        <p:spPr bwMode="auto">
          <a:xfrm>
            <a:off x="5231178" y="796203"/>
            <a:ext cx="6454051" cy="47411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1038EDFA-41D5-4AF8-923C-12E0BAB88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775" y="218221"/>
            <a:ext cx="5864846" cy="922559"/>
          </a:xfrm>
        </p:spPr>
        <p:txBody>
          <a:bodyPr anchor="t">
            <a:normAutofit/>
          </a:bodyPr>
          <a:lstStyle/>
          <a:p>
            <a:r>
              <a:rPr lang="nl-NL" sz="2800"/>
              <a:t>Droombeeld</a:t>
            </a:r>
          </a:p>
        </p:txBody>
      </p:sp>
    </p:spTree>
    <p:extLst>
      <p:ext uri="{BB962C8B-B14F-4D97-AF65-F5344CB8AC3E}">
        <p14:creationId xmlns:p14="http://schemas.microsoft.com/office/powerpoint/2010/main" val="2924695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AB0F8776-0515-425D-A8E7-8FB7F160D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16641" y="6199775"/>
            <a:ext cx="4544708" cy="365125"/>
          </a:xfrm>
        </p:spPr>
        <p:txBody>
          <a:bodyPr/>
          <a:lstStyle/>
          <a:p>
            <a:endParaRPr lang="en-GB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BE11822-6651-47AA-AE6D-D1713A432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9909"/>
            <a:ext cx="12192001" cy="6867910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5970ED3C-9C2C-41D5-B2AE-08497BB4D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2426"/>
            <a:ext cx="4158251" cy="922559"/>
          </a:xfrm>
        </p:spPr>
        <p:txBody>
          <a:bodyPr/>
          <a:lstStyle/>
          <a:p>
            <a:r>
              <a:rPr lang="nl-NL"/>
              <a:t>AMBITIE 2025 </a:t>
            </a:r>
          </a:p>
        </p:txBody>
      </p:sp>
      <p:sp>
        <p:nvSpPr>
          <p:cNvPr id="10" name="Pijl: omlaag 9">
            <a:extLst>
              <a:ext uri="{FF2B5EF4-FFF2-40B4-BE49-F238E27FC236}">
                <a16:creationId xmlns:a16="http://schemas.microsoft.com/office/drawing/2014/main" id="{946AAABA-0016-4952-82EA-A8299B7CB8C7}"/>
              </a:ext>
            </a:extLst>
          </p:cNvPr>
          <p:cNvSpPr/>
          <p:nvPr/>
        </p:nvSpPr>
        <p:spPr>
          <a:xfrm rot="5400000">
            <a:off x="2306669" y="2689606"/>
            <a:ext cx="376947" cy="1468880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9964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AB0F8776-0515-425D-A8E7-8FB7F160D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16641" y="6199775"/>
            <a:ext cx="4544708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025B90A-A673-41F5-A28D-1FDB57F1A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775" y="218221"/>
            <a:ext cx="10981595" cy="922559"/>
          </a:xfrm>
        </p:spPr>
        <p:txBody>
          <a:bodyPr/>
          <a:lstStyle/>
          <a:p>
            <a:r>
              <a:rPr lang="nl-NL"/>
              <a:t>Eerste stap richting een nieuw lokaal energiebedrijf</a:t>
            </a:r>
          </a:p>
        </p:txBody>
      </p:sp>
      <p:pic>
        <p:nvPicPr>
          <p:cNvPr id="7" name="Tijdelijke aanduiding voor inhoud 4">
            <a:extLst>
              <a:ext uri="{FF2B5EF4-FFF2-40B4-BE49-F238E27FC236}">
                <a16:creationId xmlns:a16="http://schemas.microsoft.com/office/drawing/2014/main" id="{D31360AE-85F6-46A8-A543-8C08D80343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61" y="1634512"/>
            <a:ext cx="6760885" cy="4438381"/>
          </a:xfrm>
          <a:prstGeom prst="rect">
            <a:avLst/>
          </a:prstGeom>
        </p:spPr>
      </p:pic>
      <p:pic>
        <p:nvPicPr>
          <p:cNvPr id="8" name="Tijdelijke aanduiding voor inhoud 4" descr="Afbeelding met buiten, natuur, water, gras&#10;&#10;Automatisch gegenereerde beschrijving">
            <a:extLst>
              <a:ext uri="{FF2B5EF4-FFF2-40B4-BE49-F238E27FC236}">
                <a16:creationId xmlns:a16="http://schemas.microsoft.com/office/drawing/2014/main" id="{ED5C2DAD-8AA4-40A8-86DF-C791BD9E56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7" b="10458"/>
          <a:stretch/>
        </p:blipFill>
        <p:spPr>
          <a:xfrm>
            <a:off x="9851010" y="1501051"/>
            <a:ext cx="2218441" cy="1035043"/>
          </a:xfrm>
          <a:prstGeom prst="rect">
            <a:avLst/>
          </a:prstGeom>
          <a:ln>
            <a:noFill/>
          </a:ln>
        </p:spPr>
      </p:pic>
      <p:pic>
        <p:nvPicPr>
          <p:cNvPr id="9" name="Picture 2" descr="Nieuws - Valkhof Festival">
            <a:extLst>
              <a:ext uri="{FF2B5EF4-FFF2-40B4-BE49-F238E27FC236}">
                <a16:creationId xmlns:a16="http://schemas.microsoft.com/office/drawing/2014/main" id="{C50B3F48-58E8-44F9-BE18-37A97D3E0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282" y="2412948"/>
            <a:ext cx="1710648" cy="128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Drift Festival - YellowTipi.nl">
            <a:extLst>
              <a:ext uri="{FF2B5EF4-FFF2-40B4-BE49-F238E27FC236}">
                <a16:creationId xmlns:a16="http://schemas.microsoft.com/office/drawing/2014/main" id="{BC485B01-DABC-4A18-8773-18EA7B195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343" y="3522785"/>
            <a:ext cx="1813108" cy="120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jl: rechts 5">
            <a:extLst>
              <a:ext uri="{FF2B5EF4-FFF2-40B4-BE49-F238E27FC236}">
                <a16:creationId xmlns:a16="http://schemas.microsoft.com/office/drawing/2014/main" id="{9240A919-6E02-45B3-AC55-51009C757D52}"/>
              </a:ext>
            </a:extLst>
          </p:cNvPr>
          <p:cNvSpPr/>
          <p:nvPr/>
        </p:nvSpPr>
        <p:spPr>
          <a:xfrm>
            <a:off x="2203461" y="3053615"/>
            <a:ext cx="1371600" cy="648928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highlight>
                <a:srgbClr val="FFFF00"/>
              </a:highlight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6297621A-4D23-4DEC-98CF-67FE998F701A}"/>
              </a:ext>
            </a:extLst>
          </p:cNvPr>
          <p:cNvSpPr txBox="1"/>
          <p:nvPr/>
        </p:nvSpPr>
        <p:spPr>
          <a:xfrm>
            <a:off x="0" y="4126055"/>
            <a:ext cx="35750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200">
                <a:solidFill>
                  <a:schemeClr val="bg1"/>
                </a:solidFill>
              </a:rPr>
              <a:t>Lokaal, duurzaam en van de mensen zelf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200">
                <a:solidFill>
                  <a:schemeClr val="bg1"/>
                </a:solidFill>
              </a:rPr>
              <a:t>Ontwikkelt door naar opslag, levering, handel, energy </a:t>
            </a:r>
            <a:r>
              <a:rPr lang="nl-NL" sz="1200" err="1">
                <a:solidFill>
                  <a:schemeClr val="bg1"/>
                </a:solidFill>
              </a:rPr>
              <a:t>communities</a:t>
            </a:r>
            <a:endParaRPr lang="nl-NL" sz="120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200">
                <a:solidFill>
                  <a:schemeClr val="bg1"/>
                </a:solidFill>
              </a:rPr>
              <a:t>Gaat voorbij aan de energiecoöperatie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200">
                <a:solidFill>
                  <a:schemeClr val="bg1"/>
                </a:solidFill>
              </a:rPr>
              <a:t>Revenuen vloeien terug naar de regio en dragen bij aan kwaliteit van leven in en om steden en dorpen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200">
                <a:solidFill>
                  <a:schemeClr val="bg1"/>
                </a:solidFill>
              </a:rPr>
              <a:t>Het energiebedrijf van de toekomst is onverkoopbaar, maar iedereen wil erbij </a:t>
            </a:r>
          </a:p>
        </p:txBody>
      </p:sp>
    </p:spTree>
    <p:extLst>
      <p:ext uri="{BB962C8B-B14F-4D97-AF65-F5344CB8AC3E}">
        <p14:creationId xmlns:p14="http://schemas.microsoft.com/office/powerpoint/2010/main" val="3175810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hthoek: afgeronde hoeken 107">
            <a:extLst>
              <a:ext uri="{FF2B5EF4-FFF2-40B4-BE49-F238E27FC236}">
                <a16:creationId xmlns:a16="http://schemas.microsoft.com/office/drawing/2014/main" id="{E05CC028-4C5C-4834-8395-22EDADDDAA2C}"/>
              </a:ext>
            </a:extLst>
          </p:cNvPr>
          <p:cNvSpPr/>
          <p:nvPr/>
        </p:nvSpPr>
        <p:spPr>
          <a:xfrm>
            <a:off x="334789" y="256216"/>
            <a:ext cx="11654594" cy="625707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1E8BF90C-9EE5-42E5-B176-1386E49D27C4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8608031" y="3397444"/>
            <a:ext cx="1033128" cy="1584129"/>
          </a:xfrm>
          <a:prstGeom prst="rect">
            <a:avLst/>
          </a:prstGeom>
        </p:spPr>
      </p:pic>
      <p:pic>
        <p:nvPicPr>
          <p:cNvPr id="6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FE8E695A-1615-4040-98F9-C1E7CDF32852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6875026" y="5257318"/>
            <a:ext cx="1806118" cy="1094701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7EDECAF9-0901-4D1F-9DB6-195E38D772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341" y="499428"/>
            <a:ext cx="1351406" cy="1657910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0F2D0F8F-EFC4-40A3-AF92-38711ACADB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7101" y="4065658"/>
            <a:ext cx="790123" cy="775724"/>
          </a:xfrm>
          <a:prstGeom prst="rect">
            <a:avLst/>
          </a:prstGeom>
        </p:spPr>
      </p:pic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EDBFDBB3-B979-4B4C-B42C-D03C2AAA7F82}"/>
              </a:ext>
            </a:extLst>
          </p:cNvPr>
          <p:cNvCxnSpPr>
            <a:cxnSpLocks/>
          </p:cNvCxnSpPr>
          <p:nvPr/>
        </p:nvCxnSpPr>
        <p:spPr>
          <a:xfrm>
            <a:off x="2305050" y="4981573"/>
            <a:ext cx="6931052" cy="2469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DAC00A97-35B6-4840-A78A-CE46AFD2DEDF}"/>
              </a:ext>
            </a:extLst>
          </p:cNvPr>
          <p:cNvPicPr>
            <a:picLocks noChangeAspect="1"/>
          </p:cNvPicPr>
          <p:nvPr/>
        </p:nvPicPr>
        <p:blipFill>
          <a:blip r:embed="rId8" r:link="rId9"/>
          <a:stretch>
            <a:fillRect/>
          </a:stretch>
        </p:blipFill>
        <p:spPr>
          <a:xfrm>
            <a:off x="4300567" y="5111637"/>
            <a:ext cx="825368" cy="786830"/>
          </a:xfrm>
          <a:prstGeom prst="rect">
            <a:avLst/>
          </a:prstGeom>
        </p:spPr>
      </p:pic>
      <p:pic>
        <p:nvPicPr>
          <p:cNvPr id="43" name="Picture 119" descr="A picture containing clock&#10;&#10;Description automatically generated">
            <a:extLst>
              <a:ext uri="{FF2B5EF4-FFF2-40B4-BE49-F238E27FC236}">
                <a16:creationId xmlns:a16="http://schemas.microsoft.com/office/drawing/2014/main" id="{85B9E23B-DF25-4056-AB12-7ABB39CED07D}"/>
              </a:ext>
            </a:extLst>
          </p:cNvPr>
          <p:cNvPicPr>
            <a:picLocks noChangeAspect="1"/>
          </p:cNvPicPr>
          <p:nvPr/>
        </p:nvPicPr>
        <p:blipFill>
          <a:blip r:embed="rId10" r:link="rId11"/>
          <a:stretch>
            <a:fillRect/>
          </a:stretch>
        </p:blipFill>
        <p:spPr>
          <a:xfrm>
            <a:off x="5356381" y="5329181"/>
            <a:ext cx="1009348" cy="977430"/>
          </a:xfrm>
          <a:prstGeom prst="rect">
            <a:avLst/>
          </a:prstGeom>
        </p:spPr>
      </p:pic>
      <p:sp>
        <p:nvSpPr>
          <p:cNvPr id="47" name="Tekstvak 46">
            <a:extLst>
              <a:ext uri="{FF2B5EF4-FFF2-40B4-BE49-F238E27FC236}">
                <a16:creationId xmlns:a16="http://schemas.microsoft.com/office/drawing/2014/main" id="{551D7AB5-0223-4C40-8764-9182800F6CB7}"/>
              </a:ext>
            </a:extLst>
          </p:cNvPr>
          <p:cNvSpPr txBox="1"/>
          <p:nvPr/>
        </p:nvSpPr>
        <p:spPr>
          <a:xfrm>
            <a:off x="6607216" y="5028968"/>
            <a:ext cx="2065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/>
              <a:t>Cablepooling</a:t>
            </a:r>
          </a:p>
        </p:txBody>
      </p:sp>
      <p:cxnSp>
        <p:nvCxnSpPr>
          <p:cNvPr id="55" name="Rechte verbindingslijn 54">
            <a:extLst>
              <a:ext uri="{FF2B5EF4-FFF2-40B4-BE49-F238E27FC236}">
                <a16:creationId xmlns:a16="http://schemas.microsoft.com/office/drawing/2014/main" id="{E6F1798A-D405-4023-A45B-C6D2E176A864}"/>
              </a:ext>
            </a:extLst>
          </p:cNvPr>
          <p:cNvCxnSpPr>
            <a:cxnSpLocks/>
          </p:cNvCxnSpPr>
          <p:nvPr/>
        </p:nvCxnSpPr>
        <p:spPr>
          <a:xfrm>
            <a:off x="7693613" y="5005215"/>
            <a:ext cx="0" cy="370459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echte verbindingslijn 84">
            <a:extLst>
              <a:ext uri="{FF2B5EF4-FFF2-40B4-BE49-F238E27FC236}">
                <a16:creationId xmlns:a16="http://schemas.microsoft.com/office/drawing/2014/main" id="{1F45CD4E-2C6A-4C58-97E5-F851B83346B6}"/>
              </a:ext>
            </a:extLst>
          </p:cNvPr>
          <p:cNvCxnSpPr>
            <a:cxnSpLocks/>
          </p:cNvCxnSpPr>
          <p:nvPr/>
        </p:nvCxnSpPr>
        <p:spPr>
          <a:xfrm flipV="1">
            <a:off x="5744773" y="5005215"/>
            <a:ext cx="17933" cy="370459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echte verbindingslijn 85">
            <a:extLst>
              <a:ext uri="{FF2B5EF4-FFF2-40B4-BE49-F238E27FC236}">
                <a16:creationId xmlns:a16="http://schemas.microsoft.com/office/drawing/2014/main" id="{029C206B-7294-4EB5-AFDE-A5C3D32B0A02}"/>
              </a:ext>
            </a:extLst>
          </p:cNvPr>
          <p:cNvCxnSpPr>
            <a:cxnSpLocks/>
          </p:cNvCxnSpPr>
          <p:nvPr/>
        </p:nvCxnSpPr>
        <p:spPr>
          <a:xfrm flipH="1">
            <a:off x="5048655" y="5212387"/>
            <a:ext cx="696118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Wiek-II | geeft richting aan energieprojecten">
            <a:extLst>
              <a:ext uri="{FF2B5EF4-FFF2-40B4-BE49-F238E27FC236}">
                <a16:creationId xmlns:a16="http://schemas.microsoft.com/office/drawing/2014/main" id="{EAB1D614-28EE-41A4-A7B6-8FB5A0EA1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816" y="70069"/>
            <a:ext cx="1016209" cy="75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Afbeelding 116">
            <a:extLst>
              <a:ext uri="{FF2B5EF4-FFF2-40B4-BE49-F238E27FC236}">
                <a16:creationId xmlns:a16="http://schemas.microsoft.com/office/drawing/2014/main" id="{3A43F3ED-C823-44D8-9450-487942ECADA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2617" y="70069"/>
            <a:ext cx="1428111" cy="469462"/>
          </a:xfrm>
          <a:prstGeom prst="rect">
            <a:avLst/>
          </a:prstGeom>
        </p:spPr>
      </p:pic>
      <p:pic>
        <p:nvPicPr>
          <p:cNvPr id="120" name="Afbeelding 119">
            <a:extLst>
              <a:ext uri="{FF2B5EF4-FFF2-40B4-BE49-F238E27FC236}">
                <a16:creationId xmlns:a16="http://schemas.microsoft.com/office/drawing/2014/main" id="{36DDAD8F-B25C-4B4C-9765-5A2C3121F7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8703" y="2284499"/>
            <a:ext cx="1375579" cy="700145"/>
          </a:xfrm>
          <a:prstGeom prst="rect">
            <a:avLst/>
          </a:prstGeom>
        </p:spPr>
      </p:pic>
      <p:pic>
        <p:nvPicPr>
          <p:cNvPr id="84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E688E849-6BAC-49AD-8FD5-4AE6FDE491E9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5798719" y="3412747"/>
            <a:ext cx="1033128" cy="1584129"/>
          </a:xfrm>
          <a:prstGeom prst="rect">
            <a:avLst/>
          </a:prstGeom>
        </p:spPr>
      </p:pic>
      <p:pic>
        <p:nvPicPr>
          <p:cNvPr id="91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C2DCB37A-A3A3-4F8B-BDB4-F2E9BA9510A6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4178507" y="3332345"/>
            <a:ext cx="1033128" cy="1584129"/>
          </a:xfrm>
          <a:prstGeom prst="rect">
            <a:avLst/>
          </a:prstGeom>
        </p:spPr>
      </p:pic>
      <p:pic>
        <p:nvPicPr>
          <p:cNvPr id="95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240C4195-8E0A-43DB-BCB9-91E4CD15988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7267960" y="3399022"/>
            <a:ext cx="1033128" cy="1584129"/>
          </a:xfrm>
          <a:prstGeom prst="rect">
            <a:avLst/>
          </a:prstGeom>
        </p:spPr>
      </p:pic>
      <p:pic>
        <p:nvPicPr>
          <p:cNvPr id="101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8FF81E80-B926-463F-8A80-CBD5FA881402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897123" y="3344727"/>
            <a:ext cx="1033128" cy="1584129"/>
          </a:xfrm>
          <a:prstGeom prst="rect">
            <a:avLst/>
          </a:prstGeom>
        </p:spPr>
      </p:pic>
      <p:sp>
        <p:nvSpPr>
          <p:cNvPr id="36" name="Tekstvak 35">
            <a:extLst>
              <a:ext uri="{FF2B5EF4-FFF2-40B4-BE49-F238E27FC236}">
                <a16:creationId xmlns:a16="http://schemas.microsoft.com/office/drawing/2014/main" id="{31EEE527-3716-468E-9182-D849EEA0AA69}"/>
              </a:ext>
            </a:extLst>
          </p:cNvPr>
          <p:cNvSpPr txBox="1"/>
          <p:nvPr/>
        </p:nvSpPr>
        <p:spPr>
          <a:xfrm>
            <a:off x="1776747" y="5163587"/>
            <a:ext cx="12681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/>
              <a:t>Molen 6</a:t>
            </a:r>
          </a:p>
        </p:txBody>
      </p:sp>
      <p:sp>
        <p:nvSpPr>
          <p:cNvPr id="103" name="Tekstvak 102">
            <a:extLst>
              <a:ext uri="{FF2B5EF4-FFF2-40B4-BE49-F238E27FC236}">
                <a16:creationId xmlns:a16="http://schemas.microsoft.com/office/drawing/2014/main" id="{7CC30419-A27F-417D-9F02-1C0D4FA8BCF8}"/>
              </a:ext>
            </a:extLst>
          </p:cNvPr>
          <p:cNvSpPr txBox="1"/>
          <p:nvPr/>
        </p:nvSpPr>
        <p:spPr>
          <a:xfrm>
            <a:off x="9611547" y="3375327"/>
            <a:ext cx="24924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Energielandschap de Grift: </a:t>
            </a:r>
          </a:p>
          <a:p>
            <a:pPr marL="285750" indent="-285750">
              <a:buFontTx/>
              <a:buChar char="-"/>
            </a:pPr>
            <a:r>
              <a:rPr lang="nl-NL" sz="1200"/>
              <a:t>4 Wind: 10 MW</a:t>
            </a:r>
          </a:p>
          <a:p>
            <a:pPr marL="285750" indent="-285750">
              <a:buFontTx/>
              <a:buChar char="-"/>
            </a:pPr>
            <a:r>
              <a:rPr lang="nl-NL" sz="1200"/>
              <a:t>Molen 6: 2,5 MW</a:t>
            </a:r>
          </a:p>
          <a:p>
            <a:pPr marL="285750" indent="-285750">
              <a:buFontTx/>
              <a:buChar char="-"/>
            </a:pPr>
            <a:r>
              <a:rPr lang="nl-NL" sz="1200"/>
              <a:t>Zon Grift: 5 MW </a:t>
            </a:r>
          </a:p>
          <a:p>
            <a:pPr marL="285750" indent="-285750">
              <a:buFontTx/>
              <a:buChar char="-"/>
            </a:pPr>
            <a:r>
              <a:rPr lang="nl-NL" sz="1200"/>
              <a:t>Zon Grift fase 2: 2 MW</a:t>
            </a:r>
          </a:p>
          <a:p>
            <a:pPr marL="285750" indent="-285750">
              <a:buFontTx/>
              <a:buChar char="-"/>
            </a:pPr>
            <a:r>
              <a:rPr lang="nl-NL" sz="1200"/>
              <a:t>Zon </a:t>
            </a:r>
            <a:r>
              <a:rPr lang="nl-NL" sz="1200" err="1"/>
              <a:t>Reeth</a:t>
            </a:r>
            <a:r>
              <a:rPr lang="nl-NL" sz="1200"/>
              <a:t> 4,5 </a:t>
            </a:r>
          </a:p>
          <a:p>
            <a:pPr marL="285750" indent="-285750">
              <a:buFontTx/>
              <a:buChar char="-"/>
            </a:pPr>
            <a:r>
              <a:rPr lang="nl-NL" sz="1200"/>
              <a:t>Opslag: 3 MW/3MWh</a:t>
            </a:r>
          </a:p>
          <a:p>
            <a:pPr marL="285750" indent="-285750">
              <a:buFontTx/>
              <a:buChar char="-"/>
            </a:pPr>
            <a:r>
              <a:rPr lang="nl-NL" sz="1200"/>
              <a:t>Molen 5: Laadinfra trucks &amp; </a:t>
            </a:r>
            <a:r>
              <a:rPr lang="nl-NL" sz="1200" err="1"/>
              <a:t>cars</a:t>
            </a:r>
            <a:endParaRPr lang="nl-NL" sz="1200"/>
          </a:p>
          <a:p>
            <a:pPr marL="285750" indent="-285750">
              <a:buFontTx/>
              <a:buChar char="-"/>
            </a:pPr>
            <a:r>
              <a:rPr lang="nl-NL" sz="1200"/>
              <a:t>Slimheid/ EMMA</a:t>
            </a:r>
          </a:p>
          <a:p>
            <a:pPr marL="285750" indent="-285750">
              <a:buFontTx/>
              <a:buChar char="-"/>
            </a:pPr>
            <a:r>
              <a:rPr lang="nl-NL" sz="1200"/>
              <a:t>Netinpassing 10 MVA</a:t>
            </a:r>
          </a:p>
        </p:txBody>
      </p:sp>
      <p:pic>
        <p:nvPicPr>
          <p:cNvPr id="10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B4D72B18-CAE0-45CC-A7A7-EA0522152DBB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2578652" y="2879071"/>
            <a:ext cx="1806118" cy="1094701"/>
          </a:xfrm>
          <a:prstGeom prst="rect">
            <a:avLst/>
          </a:prstGeom>
        </p:spPr>
      </p:pic>
      <p:cxnSp>
        <p:nvCxnSpPr>
          <p:cNvPr id="114" name="Rechte verbindingslijn 113">
            <a:extLst>
              <a:ext uri="{FF2B5EF4-FFF2-40B4-BE49-F238E27FC236}">
                <a16:creationId xmlns:a16="http://schemas.microsoft.com/office/drawing/2014/main" id="{8A24A468-D345-421C-ADF7-BFBBF6DE94B0}"/>
              </a:ext>
            </a:extLst>
          </p:cNvPr>
          <p:cNvCxnSpPr>
            <a:cxnSpLocks/>
          </p:cNvCxnSpPr>
          <p:nvPr/>
        </p:nvCxnSpPr>
        <p:spPr>
          <a:xfrm>
            <a:off x="3350213" y="4035730"/>
            <a:ext cx="0" cy="945843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8823AEC0-632F-4FDF-A7A2-45482C6E96CB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8608031" y="5534316"/>
            <a:ext cx="1188088" cy="779835"/>
          </a:xfrm>
          <a:prstGeom prst="rect">
            <a:avLst/>
          </a:prstGeom>
        </p:spPr>
      </p:pic>
      <p:cxnSp>
        <p:nvCxnSpPr>
          <p:cNvPr id="122" name="Rechte verbindingslijn 121">
            <a:extLst>
              <a:ext uri="{FF2B5EF4-FFF2-40B4-BE49-F238E27FC236}">
                <a16:creationId xmlns:a16="http://schemas.microsoft.com/office/drawing/2014/main" id="{AD630300-2A8A-4EDB-8D57-6BC38D8EFB5B}"/>
              </a:ext>
            </a:extLst>
          </p:cNvPr>
          <p:cNvCxnSpPr>
            <a:cxnSpLocks/>
          </p:cNvCxnSpPr>
          <p:nvPr/>
        </p:nvCxnSpPr>
        <p:spPr>
          <a:xfrm>
            <a:off x="8608031" y="5746133"/>
            <a:ext cx="447657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kstvak 122">
            <a:extLst>
              <a:ext uri="{FF2B5EF4-FFF2-40B4-BE49-F238E27FC236}">
                <a16:creationId xmlns:a16="http://schemas.microsoft.com/office/drawing/2014/main" id="{59AE0EA7-318F-47E4-BF8E-C8C799E4F204}"/>
              </a:ext>
            </a:extLst>
          </p:cNvPr>
          <p:cNvSpPr txBox="1"/>
          <p:nvPr/>
        </p:nvSpPr>
        <p:spPr>
          <a:xfrm>
            <a:off x="4384770" y="1029258"/>
            <a:ext cx="4350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/>
              <a:t>Wat hebben we al</a:t>
            </a:r>
            <a:r>
              <a:rPr lang="nl-NL" sz="2400" b="1" dirty="0"/>
              <a:t> op de Grift</a:t>
            </a:r>
            <a:r>
              <a:rPr lang="nl-NL" sz="2400" b="1"/>
              <a:t>?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6276875-D44D-41F0-ADF7-5E775F13F2B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46009" y="4229798"/>
            <a:ext cx="1055647" cy="881839"/>
          </a:xfrm>
          <a:prstGeom prst="rect">
            <a:avLst/>
          </a:prstGeom>
        </p:spPr>
      </p:pic>
      <p:sp>
        <p:nvSpPr>
          <p:cNvPr id="38" name="Tekstvak 37">
            <a:extLst>
              <a:ext uri="{FF2B5EF4-FFF2-40B4-BE49-F238E27FC236}">
                <a16:creationId xmlns:a16="http://schemas.microsoft.com/office/drawing/2014/main" id="{644AC61B-0694-44E5-B435-06E6966C632B}"/>
              </a:ext>
            </a:extLst>
          </p:cNvPr>
          <p:cNvSpPr txBox="1"/>
          <p:nvPr/>
        </p:nvSpPr>
        <p:spPr>
          <a:xfrm>
            <a:off x="3371075" y="5105467"/>
            <a:ext cx="12681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/>
              <a:t>Laadstation </a:t>
            </a:r>
          </a:p>
        </p:txBody>
      </p:sp>
    </p:spTree>
    <p:extLst>
      <p:ext uri="{BB962C8B-B14F-4D97-AF65-F5344CB8AC3E}">
        <p14:creationId xmlns:p14="http://schemas.microsoft.com/office/powerpoint/2010/main" val="3844185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6E09C0F9-C737-4071-90B9-97AD5999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DC11AB3-54B5-4984-AC24-FB48AAC9D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Situatie op de Grift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AC8928D-2877-4E13-A071-1764AD25A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774" y="841734"/>
            <a:ext cx="10964449" cy="5711170"/>
          </a:xfrm>
        </p:spPr>
        <p:txBody>
          <a:bodyPr>
            <a:normAutofit/>
          </a:bodyPr>
          <a:lstStyle/>
          <a:p>
            <a:r>
              <a:rPr lang="nl-NL" dirty="0"/>
              <a:t>Capaciteitsprobleem: geen nieuwe netinpassingen mogelijk, wachten op nieuw onderstation, bestaande netinpassing optimaal gebruiken.</a:t>
            </a:r>
          </a:p>
          <a:p>
            <a:r>
              <a:rPr lang="nl-NL" dirty="0"/>
              <a:t>Congestieprobleem/</a:t>
            </a:r>
            <a:r>
              <a:rPr lang="nl-NL" dirty="0" err="1"/>
              <a:t>transportschaarste</a:t>
            </a:r>
            <a:r>
              <a:rPr lang="nl-NL" dirty="0"/>
              <a:t>: wel leveren, niet innemen</a:t>
            </a:r>
          </a:p>
          <a:p>
            <a:r>
              <a:rPr lang="nl-NL" dirty="0"/>
              <a:t>Onbalans: productie sluit niet aan bij de vraag, moeilijk te voorspellen</a:t>
            </a:r>
          </a:p>
          <a:p>
            <a:r>
              <a:rPr lang="nl-NL" dirty="0"/>
              <a:t>Piekbelasting: maximale belasting is 10 MVA (levering)</a:t>
            </a:r>
          </a:p>
          <a:p>
            <a:r>
              <a:rPr lang="nl-NL" dirty="0"/>
              <a:t>Kostprijs per KWh is te hoog:  verlagen door meervoudige businesscase</a:t>
            </a:r>
          </a:p>
          <a:p>
            <a:r>
              <a:rPr lang="nl-NL" dirty="0"/>
              <a:t>Opgesteld vermogen: 15 MW &gt; groeit door naar 30 MW</a:t>
            </a:r>
          </a:p>
          <a:p>
            <a:r>
              <a:rPr lang="nl-NL" dirty="0"/>
              <a:t>Productie: 26 </a:t>
            </a:r>
            <a:r>
              <a:rPr lang="nl-NL" dirty="0" err="1"/>
              <a:t>GWh</a:t>
            </a:r>
            <a:r>
              <a:rPr lang="nl-NL" dirty="0"/>
              <a:t> &gt; groeit door naar 60 </a:t>
            </a:r>
            <a:r>
              <a:rPr lang="nl-NL" dirty="0" err="1"/>
              <a:t>GWh</a:t>
            </a:r>
            <a:endParaRPr lang="nl-NL" dirty="0"/>
          </a:p>
          <a:p>
            <a:r>
              <a:rPr lang="nl-NL" dirty="0"/>
              <a:t>Ruimte om te experimenteren: zoeken naar de juiste routes en de kennis beschikbaar stellen aan andere plekken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1336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6E09C0F9-C737-4071-90B9-97AD5999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DC11AB3-54B5-4984-AC24-FB48AAC9D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Optimalisatievraagstuk op de Grift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AC8928D-2877-4E13-A071-1764AD25A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774" y="841734"/>
            <a:ext cx="10964449" cy="57111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r>
              <a:rPr lang="nl-NL" dirty="0"/>
              <a:t>Maximale levercapaciteit: 10 MVA, Innamecapaciteit nihil</a:t>
            </a:r>
          </a:p>
          <a:p>
            <a:r>
              <a:rPr lang="nl-NL" dirty="0"/>
              <a:t>Kosten opslag per MW geeft een dalende lijn (goedkoper)</a:t>
            </a:r>
          </a:p>
          <a:p>
            <a:r>
              <a:rPr lang="nl-NL" dirty="0"/>
              <a:t>Kosten grondstoffen en materialen is een stijgende lijn (duurder)</a:t>
            </a:r>
          </a:p>
          <a:p>
            <a:r>
              <a:rPr lang="nl-NL" dirty="0"/>
              <a:t>We denken dat een meervoudige businesscase te maken is op de Grift</a:t>
            </a:r>
          </a:p>
          <a:p>
            <a:r>
              <a:rPr lang="nl-NL" dirty="0"/>
              <a:t>Peak-</a:t>
            </a:r>
            <a:r>
              <a:rPr lang="nl-NL" dirty="0" err="1"/>
              <a:t>shaving</a:t>
            </a:r>
            <a:r>
              <a:rPr lang="nl-NL" dirty="0"/>
              <a:t>: de netinpassing ontlasten, maar geen stroom weggooien</a:t>
            </a:r>
          </a:p>
          <a:p>
            <a:r>
              <a:rPr lang="nl-NL" dirty="0"/>
              <a:t>Time-</a:t>
            </a:r>
            <a:r>
              <a:rPr lang="nl-NL" dirty="0" err="1"/>
              <a:t>shifting</a:t>
            </a:r>
            <a:r>
              <a:rPr lang="nl-NL" dirty="0"/>
              <a:t>: sturen op vraag en aanbod in de tijd</a:t>
            </a:r>
          </a:p>
          <a:p>
            <a:r>
              <a:rPr lang="nl-NL" dirty="0"/>
              <a:t>Onbalans voorkomen: beter voorspellen</a:t>
            </a:r>
          </a:p>
          <a:p>
            <a:r>
              <a:rPr lang="nl-NL" dirty="0"/>
              <a:t>Inspelen op sterk fluctuerende prijzen op de energiemarkten</a:t>
            </a:r>
          </a:p>
          <a:p>
            <a:r>
              <a:rPr lang="nl-NL" dirty="0"/>
              <a:t>Filosofie: lokaal, dus bij voorkeur niet handelen op FCR </a:t>
            </a:r>
          </a:p>
          <a:p>
            <a:r>
              <a:rPr lang="nl-NL" dirty="0"/>
              <a:t>Nieuwe kennis ontwikkelen voor geïntegreerde energiehubs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190250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Gilde van Versnellers">
      <a:dk1>
        <a:srgbClr val="0777B3"/>
      </a:dk1>
      <a:lt1>
        <a:srgbClr val="FFFFFF"/>
      </a:lt1>
      <a:dk2>
        <a:srgbClr val="05547F"/>
      </a:dk2>
      <a:lt2>
        <a:srgbClr val="E7E6E6"/>
      </a:lt2>
      <a:accent1>
        <a:srgbClr val="0777B3"/>
      </a:accent1>
      <a:accent2>
        <a:srgbClr val="10CB00"/>
      </a:accent2>
      <a:accent3>
        <a:srgbClr val="FEA900"/>
      </a:accent3>
      <a:accent4>
        <a:srgbClr val="66A8CC"/>
      </a:accent4>
      <a:accent5>
        <a:srgbClr val="A6E5A0"/>
      </a:accent5>
      <a:accent6>
        <a:srgbClr val="FFD47F"/>
      </a:accent6>
      <a:hlink>
        <a:srgbClr val="99DDFF"/>
      </a:hlink>
      <a:folHlink>
        <a:srgbClr val="CE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0116  voorbereiden 16 jan 2020 vs 6b" id="{092A8E51-0FAB-497B-93A7-199D01EF048C}" vid="{8D605A4C-81A0-4BB2-B34E-83BF0E0AF5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477F46CA7C1E41AB191EDCC5E54274" ma:contentTypeVersion="12" ma:contentTypeDescription="Een nieuw document maken." ma:contentTypeScope="" ma:versionID="1c2a7a16303b874ffca9528357379210">
  <xsd:schema xmlns:xsd="http://www.w3.org/2001/XMLSchema" xmlns:xs="http://www.w3.org/2001/XMLSchema" xmlns:p="http://schemas.microsoft.com/office/2006/metadata/properties" xmlns:ns2="5300af09-1742-4587-afb2-e8651d3a955c" xmlns:ns3="10205d69-a75b-4526-9f9f-5ce1aec21763" targetNamespace="http://schemas.microsoft.com/office/2006/metadata/properties" ma:root="true" ma:fieldsID="e5220d11e4b3549083c8c13b062ca86e" ns2:_="" ns3:_="">
    <xsd:import namespace="5300af09-1742-4587-afb2-e8651d3a955c"/>
    <xsd:import namespace="10205d69-a75b-4526-9f9f-5ce1aec217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00af09-1742-4587-afb2-e8651d3a95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205d69-a75b-4526-9f9f-5ce1aec2176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1FA85F-BE0C-4266-8CA9-C05885194B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75D481-A5CF-43F0-AF0F-9BF44D85CB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00af09-1742-4587-afb2-e8651d3a955c"/>
    <ds:schemaRef ds:uri="10205d69-a75b-4526-9f9f-5ce1aec217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DB2B09-95A2-4527-B160-B3F5A9AB51A3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5300af09-1742-4587-afb2-e8651d3a955c"/>
    <ds:schemaRef ds:uri="10205d69-a75b-4526-9f9f-5ce1aec21763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5</TotalTime>
  <Words>574</Words>
  <Application>Microsoft Office PowerPoint</Application>
  <PresentationFormat>Widescreen</PresentationFormat>
  <Paragraphs>76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Niramit SemiBold</vt:lpstr>
      <vt:lpstr>Niramit</vt:lpstr>
      <vt:lpstr>Niramit Medium</vt:lpstr>
      <vt:lpstr>Capriola</vt:lpstr>
      <vt:lpstr>Calibri</vt:lpstr>
      <vt:lpstr>Kantoorthema</vt:lpstr>
      <vt:lpstr>PowerPoint Presentation</vt:lpstr>
      <vt:lpstr>Programma</vt:lpstr>
      <vt:lpstr>Huishoudelijk</vt:lpstr>
      <vt:lpstr>Droombeeld</vt:lpstr>
      <vt:lpstr>AMBITIE 2025 </vt:lpstr>
      <vt:lpstr>Eerste stap richting een nieuw lokaal energiebedrijf</vt:lpstr>
      <vt:lpstr>PowerPoint Presentation</vt:lpstr>
      <vt:lpstr>Situatie op de Grift</vt:lpstr>
      <vt:lpstr>Optimalisatievraagstuk op de Grift</vt:lpstr>
      <vt:lpstr>Versnellingsvraag</vt:lpstr>
      <vt:lpstr>PowerPoint Presentation</vt:lpstr>
      <vt:lpstr>Presentatie Battery Power Storage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>template basic v01</dc:subject>
  <dc:creator>Pim de Ridder</dc:creator>
  <cp:keywords/>
  <dc:description/>
  <cp:lastModifiedBy>recreatiezonering</cp:lastModifiedBy>
  <cp:revision>4</cp:revision>
  <cp:lastPrinted>2020-12-03T07:52:01Z</cp:lastPrinted>
  <dcterms:created xsi:type="dcterms:W3CDTF">2020-01-16T14:53:06Z</dcterms:created>
  <dcterms:modified xsi:type="dcterms:W3CDTF">2021-09-30T08:19:10Z</dcterms:modified>
  <cp:category>Presentation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0x010100FE477F46CA7C1E41AB191EDCC5E54274</vt:lpwstr>
  </property>
  <property fmtid="{D5CDD505-2E9C-101B-9397-08002B2CF9AE}" pid="3" name="Order">
    <vt:r8>945600</vt:r8>
  </property>
</Properties>
</file>